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y Weil" initials="RW" lastIdx="1" clrIdx="0">
    <p:extLst>
      <p:ext uri="{19B8F6BF-5375-455C-9EA6-DF929625EA0E}">
        <p15:presenceInfo xmlns:p15="http://schemas.microsoft.com/office/powerpoint/2012/main" userId="89b219e49816763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39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305C28-D705-4219-95E7-53E6FA27F4CE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56BD2B-032E-4DBB-8DA7-80546958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854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D72AA-710C-4A91-ADE7-30247519F6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616F94-F9C5-48FA-A17B-BC86223132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3D6C8-1C0C-4F7D-9D2C-582D7D151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70EE9-9064-4B63-B41C-117EE742B852}" type="datetime1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37C0A-185C-43B5-8B72-E47CDBC6C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EPTA Presentation - Oct ober 14,2020 - Roy R Weil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AC20E-F9DB-4C09-BCD1-6609A2C90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02100-BE14-4F22-9393-310B8E3F0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810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D6C63-5C0A-4812-B71F-E63774280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6AECCB-33D9-4A5D-885B-0D73E2B66B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F552F3-B1B2-4A9B-94F0-601AE6146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5048C-D1C3-43FF-88AB-E6522BA76592}" type="datetime1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B0D055-575E-4FD1-9135-78B08919F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EPTA Presentation - Oct ober 14,2020 - Roy R Weil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C5D2E1-07E1-4055-AA4C-AF67EC7A0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02100-BE14-4F22-9393-310B8E3F0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4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DDD3C3-70D2-43E7-8F12-E40B94E43D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439885-804E-4B33-A337-94FFE2E48B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5E743B-6370-4DC8-929D-28B626F0B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FA593-7627-47DA-B2C9-66658825AF83}" type="datetime1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17AA88-74CD-40EC-9C0B-8C1E397C5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EPTA Presentation - Oct ober 14,2020 - Roy R Weil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D5B709-0485-44F4-9D6D-BF2C880C8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02100-BE14-4F22-9393-310B8E3F0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675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BC3C0-9079-416F-99E5-04917F06A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4D8EC-B8AA-4683-93A6-07AF26753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AAE72-37D1-4363-8E34-1263F1EC0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82592-5F9A-4526-80C6-CB6C26B20E27}" type="datetime1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E39C2-F358-4D20-8243-6B580C272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EPTA Presentation - Oct ober 14,2020 - Roy R Weil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D915FF-FEFA-4441-A6A0-73AC442AF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02100-BE14-4F22-9393-310B8E3F0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315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C91FB-8B10-43EA-9281-ED5DCC4AE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3223A1-437E-477D-B9CC-AA5171B2A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2F8AC1-56CE-43C7-BAB3-EA12EF3DA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CA1A-E8DF-4511-BF9C-3C9D04E989F8}" type="datetime1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79D0EE-B8DD-4A1A-BB80-1AB28E504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EPTA Presentation - Oct ober 14,2020 - Roy R Weil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7DFE7-E30F-4838-BF17-0660A09B7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02100-BE14-4F22-9393-310B8E3F0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477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E6D71-83CB-4DCC-9010-B20D05A01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52F9E-5C59-48CA-8A7F-B7BBFC4C16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B76364-0944-4D23-9C9E-A91B9AAAAF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F10C82-3ABA-49F1-B66B-AB4767506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3BA-5383-4924-AB61-B6A57CC3E05B}" type="datetime1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0AC782-C48E-4192-BFF4-32F5D4A4D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EPTA Presentation - Oct ober 14,2020 - Roy R Weil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468370-DA04-4C68-A4CE-789FD30EB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02100-BE14-4F22-9393-310B8E3F0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675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A4239-B9C3-4BB1-AB83-22542838E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5182C1-0270-45EB-9CAF-7DDCCECD6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FB833-FBE5-475A-9A78-C11D088EF7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A45449-796C-4C76-AC91-D207D1F259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9EA14C-6535-472E-9314-719FAA7708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379D82-0E86-4101-BCB7-F623F0D83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09A5D-959B-4147-B390-6618B555D132}" type="datetime1">
              <a:rPr lang="en-US" smtClean="0"/>
              <a:t>10/14/2020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9A9A67-F740-46ED-8055-C67B17F33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EPTA Presentation - Oct ober 14,2020 - Roy R Weil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C2191A-5F2B-4057-927D-90F4F9AA1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02100-BE14-4F22-9393-310B8E3F0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15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F3643-A922-4178-A809-3F5DBEE72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49B3EF-5A25-427E-9069-CD721D2F3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F8FBC-FBFD-422D-85CF-B284817E722E}" type="datetime1">
              <a:rPr lang="en-US" smtClean="0"/>
              <a:t>10/14/2020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7A2A00-D68B-48C1-B8AA-F28BA6D51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EPTA Presentation - Oct ober 14,2020 - Roy R Weil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539A47-8341-4CD8-AFA9-E7BF6736D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02100-BE14-4F22-9393-310B8E3F0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191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C20DD2-62D1-420C-AF55-D54AF9BB3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1513A-8540-4908-8DB5-4E4A8C46EA3D}" type="datetime1">
              <a:rPr lang="en-US" smtClean="0"/>
              <a:t>10/14/2020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EF83B9-F1FF-4D61-B6C1-511E41DD0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EPTA Presentation - Oct ober 14,2020 - Roy R Weil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083B48-0353-4659-8123-7922E799C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02100-BE14-4F22-9393-310B8E3F0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256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456E1-1159-4CA4-9B13-ED4F8FBE6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9476D-EA6D-4D56-8998-58205C2E1E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450B5B-CF4C-4113-B1BD-B86A3DE0FB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3C6DB7-96F3-4172-A2A5-15285A20F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11AF-5D00-46D8-A9F5-8935CCF17941}" type="datetime1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D870CA-8F8B-4CB3-B791-4E69CF218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EPTA Presentation - Oct ober 14,2020 - Roy R Weil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AB8E0E-2199-4CDE-B329-9FB689067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02100-BE14-4F22-9393-310B8E3F0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788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E4DB3-5836-4FCC-BCE2-E7C7296C7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A19375-2D88-4AB4-9907-47EA452157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0434CB-8286-44B8-A967-B43D0DC800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F5FCAA-F591-4FEF-BA76-94890DB85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6D1BE-26E4-4F5D-AB91-A1D23FBE3E67}" type="datetime1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F9D5C2-737E-48C4-BDA9-2623FB491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EPTA Presentation - Oct ober 14,2020 - Roy R Weil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CC1136-7B34-433F-8EE3-55B856BBE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02100-BE14-4F22-9393-310B8E3F0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578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4FA94BE-E338-4FDF-B2AA-440261EB0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0E782A-A473-4205-A88F-B75B59E16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06CBA-D284-4523-A03B-FFDA44F89D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FEBDB-F76B-4C8F-A3E9-0D9C59873317}" type="datetime1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D58DE-1118-4ACC-90CA-E4A93A71C1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EPTA Presentation - Oct ober 14,2020 - Roy R Weil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E6479-2DB0-48D9-AEF8-2DF4D8A31A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02100-BE14-4F22-9393-310B8E3F07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408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egis.state.pa.us/cfdocs/Legis/CSM/showMemoPublic.cfm?chamber=H&amp;SPick=20190&amp;cosponId=3202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03F2A-092D-4638-BDFC-63203B31D3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 b="1" dirty="0"/>
              <a:t>E-Bikes</a:t>
            </a:r>
            <a:br>
              <a:rPr lang="en-US" dirty="0"/>
            </a:br>
            <a:r>
              <a:rPr lang="en-US" dirty="0"/>
              <a:t>coming to a trail near 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23AAAD-4A6C-4882-B52F-DABE9917A4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84002A-DD5D-4EDC-B703-CD47578DC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EPTA Presentation - Oct ober 14,2020 - Roy R Weil</a:t>
            </a:r>
          </a:p>
        </p:txBody>
      </p:sp>
    </p:spTree>
    <p:extLst>
      <p:ext uri="{BB962C8B-B14F-4D97-AF65-F5344CB8AC3E}">
        <p14:creationId xmlns:p14="http://schemas.microsoft.com/office/powerpoint/2010/main" val="2891732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67A52-41BB-40E8-952A-1F932A7EE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D4721-528B-4890-8F86-F55F758F9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an E-Bike</a:t>
            </a:r>
          </a:p>
          <a:p>
            <a:r>
              <a:rPr lang="en-US" dirty="0"/>
              <a:t>What are the types/classes of E-Bikes</a:t>
            </a:r>
          </a:p>
          <a:p>
            <a:r>
              <a:rPr lang="en-US" dirty="0"/>
              <a:t>PA House Bill HB2646</a:t>
            </a:r>
          </a:p>
          <a:p>
            <a:r>
              <a:rPr lang="en-US" dirty="0"/>
              <a:t>Pros and Cons of E-Bikes</a:t>
            </a:r>
          </a:p>
          <a:p>
            <a:r>
              <a:rPr lang="en-US" dirty="0"/>
              <a:t>Questions and Discussion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81F506-FF56-4F0F-A971-C2FD81C8B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EPTA Presentation - Oct ober 14,2020 - Roy R Weil</a:t>
            </a:r>
          </a:p>
        </p:txBody>
      </p:sp>
    </p:spTree>
    <p:extLst>
      <p:ext uri="{BB962C8B-B14F-4D97-AF65-F5344CB8AC3E}">
        <p14:creationId xmlns:p14="http://schemas.microsoft.com/office/powerpoint/2010/main" val="934964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3658D-F1CB-42DD-BB19-F365E66FA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an E-Bike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A7122-AD5E-4D74-9AD4-2F123C40F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like a regular bicycle except it has an electric motor</a:t>
            </a:r>
          </a:p>
          <a:p>
            <a:r>
              <a:rPr lang="en-US" dirty="0"/>
              <a:t>The motor can be located:</a:t>
            </a:r>
          </a:p>
          <a:p>
            <a:pPr lvl="1"/>
            <a:r>
              <a:rPr lang="en-US" dirty="0"/>
              <a:t>Within the rear wheel hub</a:t>
            </a:r>
          </a:p>
          <a:p>
            <a:pPr lvl="1"/>
            <a:r>
              <a:rPr lang="en-US" dirty="0"/>
              <a:t>Within the bottom bracket where the pedals attach</a:t>
            </a:r>
          </a:p>
          <a:p>
            <a:pPr lvl="1"/>
            <a:r>
              <a:rPr lang="en-US" dirty="0"/>
              <a:t>So that is drives the wheel by rubbing a shaft on the rubber</a:t>
            </a:r>
          </a:p>
          <a:p>
            <a:r>
              <a:rPr lang="en-US" dirty="0"/>
              <a:t>To control the amount of added effort/speed</a:t>
            </a:r>
          </a:p>
          <a:p>
            <a:pPr lvl="1"/>
            <a:r>
              <a:rPr lang="en-US" dirty="0"/>
              <a:t>Amount of pressure on the pedals (torque control)</a:t>
            </a:r>
          </a:p>
          <a:p>
            <a:pPr lvl="1"/>
            <a:r>
              <a:rPr lang="en-US" dirty="0"/>
              <a:t>Candance – How fast the pedals are going around</a:t>
            </a:r>
          </a:p>
          <a:p>
            <a:pPr lvl="1"/>
            <a:r>
              <a:rPr lang="en-US" dirty="0"/>
              <a:t>Throttle – twist control on the handle bars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11E9CC-8EFB-44F9-BEA7-67CDA1AB1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EPTA Presentation - Oct ober 14,2020 - Roy R Weil</a:t>
            </a:r>
          </a:p>
        </p:txBody>
      </p:sp>
    </p:spTree>
    <p:extLst>
      <p:ext uri="{BB962C8B-B14F-4D97-AF65-F5344CB8AC3E}">
        <p14:creationId xmlns:p14="http://schemas.microsoft.com/office/powerpoint/2010/main" val="2041718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A7F1D-6046-4C54-B125-00CE4A55C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are the types of E-Bikes</a:t>
            </a:r>
            <a:br>
              <a:rPr lang="en-US" dirty="0"/>
            </a:br>
            <a:r>
              <a:rPr lang="en-US" sz="3100" b="0" i="0" dirty="0">
                <a:solidFill>
                  <a:srgbClr val="404040"/>
                </a:solidFill>
                <a:effectLst/>
                <a:latin typeface="OpenSans"/>
              </a:rPr>
              <a:t>Currently, the PA Vehicle Code has a very specific definition of e-bike that does not allow for the various classes of e-bikes currently being manufactured.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C00CF2-5CBC-42E0-AFA6-01F253B36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OpenSans"/>
              </a:rPr>
              <a:t>Class 1: the electric motor only provides assistance when the rider is pedaling and ceases to provide assistance once the e-bike reaches 20mph.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OpenSans"/>
              </a:rPr>
              <a:t>Class 2: the electric motor can propel the e-bike regardless if the rider is pedaling and ceases to provide assistance once the e-bike reaches 20mph.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OpenSans"/>
              </a:rPr>
              <a:t>Class 3: the electric motor only provides assistance when the rider is pedaling and ceases to provide assistance once the e-bike reaches 28mph.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4AC16B-BF90-4C22-A7F9-5559D3B0E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EPTA Presentation - Oct ober 14,2020 - Roy R Weil</a:t>
            </a:r>
          </a:p>
        </p:txBody>
      </p:sp>
    </p:spTree>
    <p:extLst>
      <p:ext uri="{BB962C8B-B14F-4D97-AF65-F5344CB8AC3E}">
        <p14:creationId xmlns:p14="http://schemas.microsoft.com/office/powerpoint/2010/main" val="2893696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76DBC-EA34-4342-82FD-E43053E8D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 House Bill HB2646 says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580F9-AE59-472D-BB33-F39D3A07D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0" i="0" dirty="0">
                <a:solidFill>
                  <a:srgbClr val="404040"/>
                </a:solidFill>
                <a:effectLst/>
                <a:latin typeface="OpenSans"/>
              </a:rPr>
              <a:t>The legislation would also allow all classes of e-bikes to be operated on roadways, and provide the following with respect to paths:</a:t>
            </a:r>
          </a:p>
          <a:p>
            <a:pPr marL="0" indent="0" algn="l">
              <a:buNone/>
            </a:pPr>
            <a:endParaRPr lang="en-US" b="0" i="0" dirty="0">
              <a:solidFill>
                <a:srgbClr val="404040"/>
              </a:solidFill>
              <a:effectLst/>
              <a:latin typeface="Open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OpenSans"/>
              </a:rPr>
              <a:t>Class 1 and 2 may be used on any path that a bicycle is permitted, unless prohibited by local ordinance.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404040"/>
                </a:solidFill>
                <a:effectLst/>
                <a:latin typeface="OpenSans"/>
              </a:rPr>
              <a:t>Class 3 may be operated on paths adjacent to a highway or on paths permitted by a local ordinance.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9FC798-D54A-49BB-93C3-57049A183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EPTA Presentation - Oct ober 14,2020 - Roy R Weil</a:t>
            </a:r>
          </a:p>
        </p:txBody>
      </p:sp>
    </p:spTree>
    <p:extLst>
      <p:ext uri="{BB962C8B-B14F-4D97-AF65-F5344CB8AC3E}">
        <p14:creationId xmlns:p14="http://schemas.microsoft.com/office/powerpoint/2010/main" val="943395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D766F-51AC-4C2C-969A-3E520CB2F2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 and Cons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7FA3A-C186-4CFF-BF34-603DF5004D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Pros</a:t>
            </a:r>
          </a:p>
          <a:p>
            <a:pPr lvl="1"/>
            <a:r>
              <a:rPr lang="en-US" dirty="0"/>
              <a:t>Brings more people to our trails – elders, unfit</a:t>
            </a:r>
          </a:p>
          <a:p>
            <a:pPr marL="0" indent="0">
              <a:buNone/>
            </a:pPr>
            <a:r>
              <a:rPr lang="en-US" dirty="0"/>
              <a:t>Cons</a:t>
            </a:r>
          </a:p>
          <a:p>
            <a:pPr lvl="1"/>
            <a:r>
              <a:rPr lang="en-US" dirty="0"/>
              <a:t>By the time a normal bicycle can travel 15-20 MPH the rider has acquired the handling skills to be able to maneuver and control the bike. A newbie who goes to Walmart and buys an E-Bike my not have those skills</a:t>
            </a:r>
          </a:p>
          <a:p>
            <a:pPr lvl="1"/>
            <a:r>
              <a:rPr lang="en-US" dirty="0"/>
              <a:t>On startup, if the wrong speed mode is selected, the bike will accelerate unexpectedly  very, very rapidly. Accidents have occurred.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8DF878-A29C-4029-86D6-E7845C5DC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EPTA Presentation - Oct ober 14,2020 - Roy R Weil</a:t>
            </a:r>
          </a:p>
        </p:txBody>
      </p:sp>
    </p:spTree>
    <p:extLst>
      <p:ext uri="{BB962C8B-B14F-4D97-AF65-F5344CB8AC3E}">
        <p14:creationId xmlns:p14="http://schemas.microsoft.com/office/powerpoint/2010/main" val="367898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DA8DE-42AA-4238-BB1D-A970DB7FE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and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F3234-E96D-4BAF-8D57-0360D63DD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74680" cy="4351338"/>
          </a:xfrm>
        </p:spPr>
        <p:txBody>
          <a:bodyPr/>
          <a:lstStyle/>
          <a:p>
            <a:r>
              <a:rPr lang="en-US" dirty="0"/>
              <a:t>Please use the “raise Hand” feature of zoom, and the host will call on you.</a:t>
            </a:r>
          </a:p>
          <a:p>
            <a:pPr marL="0" indent="0">
              <a:buNone/>
            </a:pPr>
            <a:endParaRPr lang="en-US" sz="2000" dirty="0">
              <a:solidFill>
                <a:schemeClr val="bg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Source data for these slides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https://www.legis.state.pa.us//cfdocs/Legis/CSM/showMemoPublic.cfm?chamber=H&amp;SPick=20190&amp;cosponId=32027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The actual bill/legal language</a:t>
            </a:r>
          </a:p>
          <a:p>
            <a:pPr marL="0" indent="0">
              <a:buNone/>
            </a:pPr>
            <a:r>
              <a:rPr lang="en-US" dirty="0"/>
              <a:t>https://www.legis.state.pa.us/WU01/LI/CSM/2019/0/32027_24018.pdf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C0F1CE-3A39-4054-8653-6CB5FE4D9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EPTA Presentation - Oct ober 14,2020 - Roy R Weil</a:t>
            </a:r>
          </a:p>
        </p:txBody>
      </p:sp>
    </p:spTree>
    <p:extLst>
      <p:ext uri="{BB962C8B-B14F-4D97-AF65-F5344CB8AC3E}">
        <p14:creationId xmlns:p14="http://schemas.microsoft.com/office/powerpoint/2010/main" val="586974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541</Words>
  <Application>Microsoft Office PowerPoint</Application>
  <PresentationFormat>Widescreen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OpenSans</vt:lpstr>
      <vt:lpstr>Office Theme</vt:lpstr>
      <vt:lpstr>E-Bikes coming to a trail near you</vt:lpstr>
      <vt:lpstr>Presentation</vt:lpstr>
      <vt:lpstr>What is an E-Bike </vt:lpstr>
      <vt:lpstr>What are the types of E-Bikes Currently, the PA Vehicle Code has a very specific definition of e-bike that does not allow for the various classes of e-bikes currently being manufactured. </vt:lpstr>
      <vt:lpstr>PA House Bill HB2646 says </vt:lpstr>
      <vt:lpstr>Pros and Cons</vt:lpstr>
      <vt:lpstr>Questions and 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E-Bikes coming to a trail near you</dc:title>
  <dc:creator>Roy Weil</dc:creator>
  <cp:lastModifiedBy>Roy Weil</cp:lastModifiedBy>
  <cp:revision>8</cp:revision>
  <dcterms:created xsi:type="dcterms:W3CDTF">2020-10-13T22:27:53Z</dcterms:created>
  <dcterms:modified xsi:type="dcterms:W3CDTF">2020-10-14T18:08:32Z</dcterms:modified>
</cp:coreProperties>
</file>